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Caveat"/>
      <p:regular r:id="rId54"/>
      <p:bold r:id="rId55"/>
    </p:embeddedFont>
    <p:embeddedFont>
      <p:font typeface="Lobster"/>
      <p:regular r:id="rId56"/>
    </p:embeddedFont>
    <p:embeddedFont>
      <p:font typeface="Anaheim"/>
      <p:regular r:id="rId57"/>
      <p:bold r:id="rId58"/>
    </p:embeddedFont>
    <p:embeddedFont>
      <p:font typeface="Cairo"/>
      <p:regular r:id="rId59"/>
      <p:bold r:id="rId60"/>
    </p:embeddedFont>
    <p:embeddedFont>
      <p:font typeface="Space Grotesk Medium"/>
      <p:regular r:id="rId61"/>
      <p:bold r:id="rId62"/>
    </p:embeddedFont>
    <p:embeddedFont>
      <p:font typeface="PT Sans"/>
      <p:regular r:id="rId63"/>
      <p:bold r:id="rId64"/>
      <p:italic r:id="rId65"/>
      <p:boldItalic r:id="rId66"/>
    </p:embeddedFont>
    <p:embeddedFont>
      <p:font typeface="Space Grotesk"/>
      <p:regular r:id="rId67"/>
      <p:bold r:id="rId68"/>
    </p:embeddedFont>
    <p:embeddedFont>
      <p:font typeface="Caveat SemiBold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C77820-C77B-4E11-8997-3CE996B673CC}">
  <a:tblStyle styleId="{78C77820-C77B-4E11-8997-3CE996B673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35F0CC-68EB-4D61-8596-1E2F684201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CaveatSemiBol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paceGroteskMedium-bold.fntdata"/><Relationship Id="rId61" Type="http://schemas.openxmlformats.org/officeDocument/2006/relationships/font" Target="fonts/SpaceGroteskMedium-regular.fntdata"/><Relationship Id="rId20" Type="http://schemas.openxmlformats.org/officeDocument/2006/relationships/slide" Target="slides/slide15.xml"/><Relationship Id="rId64" Type="http://schemas.openxmlformats.org/officeDocument/2006/relationships/font" Target="fonts/PTSans-bold.fntdata"/><Relationship Id="rId63" Type="http://schemas.openxmlformats.org/officeDocument/2006/relationships/font" Target="fonts/PTSans-regular.fntdata"/><Relationship Id="rId22" Type="http://schemas.openxmlformats.org/officeDocument/2006/relationships/slide" Target="slides/slide17.xml"/><Relationship Id="rId66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PTSans-italic.fntdata"/><Relationship Id="rId24" Type="http://schemas.openxmlformats.org/officeDocument/2006/relationships/slide" Target="slides/slide19.xml"/><Relationship Id="rId68" Type="http://schemas.openxmlformats.org/officeDocument/2006/relationships/font" Target="fonts/SpaceGrotesk-bold.fntdata"/><Relationship Id="rId23" Type="http://schemas.openxmlformats.org/officeDocument/2006/relationships/slide" Target="slides/slide18.xml"/><Relationship Id="rId67" Type="http://schemas.openxmlformats.org/officeDocument/2006/relationships/font" Target="fonts/SpaceGrotesk-regular.fntdata"/><Relationship Id="rId60" Type="http://schemas.openxmlformats.org/officeDocument/2006/relationships/font" Target="fonts/Cai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aveat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Caveat-bold.fntdata"/><Relationship Id="rId10" Type="http://schemas.openxmlformats.org/officeDocument/2006/relationships/slide" Target="slides/slide5.xml"/><Relationship Id="rId54" Type="http://schemas.openxmlformats.org/officeDocument/2006/relationships/font" Target="fonts/Caveat-regular.fntdata"/><Relationship Id="rId13" Type="http://schemas.openxmlformats.org/officeDocument/2006/relationships/slide" Target="slides/slide8.xml"/><Relationship Id="rId57" Type="http://schemas.openxmlformats.org/officeDocument/2006/relationships/font" Target="fonts/Anaheim-regular.fntdata"/><Relationship Id="rId12" Type="http://schemas.openxmlformats.org/officeDocument/2006/relationships/slide" Target="slides/slide7.xml"/><Relationship Id="rId56" Type="http://schemas.openxmlformats.org/officeDocument/2006/relationships/font" Target="fonts/Lobster-regular.fntdata"/><Relationship Id="rId15" Type="http://schemas.openxmlformats.org/officeDocument/2006/relationships/slide" Target="slides/slide10.xml"/><Relationship Id="rId59" Type="http://schemas.openxmlformats.org/officeDocument/2006/relationships/font" Target="fonts/Cairo-regular.fntdata"/><Relationship Id="rId14" Type="http://schemas.openxmlformats.org/officeDocument/2006/relationships/slide" Target="slides/slide9.xml"/><Relationship Id="rId58" Type="http://schemas.openxmlformats.org/officeDocument/2006/relationships/font" Target="fonts/Anahei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d6c4f08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d6c4f08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d6c4f08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d6c4f08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f1ddd76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f1ddd7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1d2eb0622abd0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1d2eb0622abd0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f1ae3ae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f1ae3ae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cee6ed0f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cee6ed0f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cee6ed0f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cee6ed0f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cee6ed0f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cee6ed0f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1d2eb0622abd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1d2eb0622abd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1e703af85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1e703af85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cee6ed0f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cee6ed0f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cee6ed0f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cee6ed0f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cee6ed0f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cee6ed0f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cee6ed0f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cee6ed0f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cee6ed0f8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cee6ed0f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1d2eb0622abd0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1d2eb0622abd0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f1ae3ae1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f1ae3ae1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1e703af85_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41e703af85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cee6ed0f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cee6ed0f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d828559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d828559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1e703af85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1e703af85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d1247330d7f54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bd1247330d7f54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61d2eb0622abd0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61d2eb0622abd0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1e703af85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1e703af85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cee6ed0f8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cee6ed0f8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cee6ed0f8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cee6ed0f8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cee6ed0f8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cee6ed0f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cee6ed0f8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cee6ed0f8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172204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172204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1e703a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41e703a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61d2eb0622abd0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61d2eb0622abd0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cee6ed0f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cee6ed0f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1e703af85_14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1e703af85_14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cee6ed0f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cee6ed0f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1e703af85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1e703af85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d6c4f080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d6c4f08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d6c4f08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d6c4f08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ctrTitle"/>
          </p:nvPr>
        </p:nvSpPr>
        <p:spPr>
          <a:xfrm>
            <a:off x="320450" y="849825"/>
            <a:ext cx="5223300" cy="29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Deep fake Detection under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Adversarial attacks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6"/>
          <p:cNvSpPr txBox="1"/>
          <p:nvPr>
            <p:ph type="ctrTitle"/>
          </p:nvPr>
        </p:nvSpPr>
        <p:spPr>
          <a:xfrm>
            <a:off x="107425" y="3770450"/>
            <a:ext cx="6015900" cy="7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      Team - </a:t>
            </a:r>
            <a:r>
              <a:rPr lang="en" sz="3300">
                <a:solidFill>
                  <a:schemeClr val="accent3"/>
                </a:solidFill>
              </a:rPr>
              <a:t>The Dark Side</a:t>
            </a:r>
            <a:endParaRPr sz="3300">
              <a:solidFill>
                <a:schemeClr val="accent3"/>
              </a:solidFill>
            </a:endParaRPr>
          </a:p>
        </p:txBody>
      </p:sp>
      <p:pic>
        <p:nvPicPr>
          <p:cNvPr id="249" name="Google Shape;249;p26" title="Screenshot 2025-04-16 at 11.23.5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50" y="339487"/>
            <a:ext cx="3405199" cy="44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BASELINE MODEL - III (Mobilenet)</a:t>
            </a:r>
            <a:endParaRPr u="sng"/>
          </a:p>
        </p:txBody>
      </p:sp>
      <p:sp>
        <p:nvSpPr>
          <p:cNvPr id="331" name="Google Shape;331;p35"/>
          <p:cNvSpPr txBox="1"/>
          <p:nvPr>
            <p:ph idx="1" type="subTitle"/>
          </p:nvPr>
        </p:nvSpPr>
        <p:spPr>
          <a:xfrm>
            <a:off x="0" y="818075"/>
            <a:ext cx="43950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We h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ve Cifake Synthetic CIFAR‑style images (224×224 RGB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).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n/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Val split: 80%/20%, plus held‑out test set</a:t>
            </a:r>
            <a:b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Model &amp; Training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Backbone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MobileNetV1 (ImageNet pre‑trained, base frozen)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Head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Flatten → Dense(256, ReLU) → Dropout(0.5) → Dense(1, Sigmoid)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Baseline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Clean images only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Adam optimizer, binary cross‑entropy, 3 epochs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Adversarial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On‑the‑fly FGSM batches (ε = 0.05)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Same hyperparameters, 3 epochs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MobileNetV1 adapts well to CIfake with minimal fine‑tuning.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FGSM adversarial training yields substantial defense against FGSM/PGD.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Lightweight and robust — ideal for resource‑constrained deployment in low‑resolution domains.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4395000" y="783275"/>
            <a:ext cx="46737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33" name="Google Shape;333;p35" title="Screenshot 2025-04-18 at 11.45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75" y="783275"/>
            <a:ext cx="4124650" cy="1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 title="mobilene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76" y="2168350"/>
            <a:ext cx="4059276" cy="2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BASELINE MODEL - IV (Resnet)</a:t>
            </a:r>
            <a:endParaRPr u="sng"/>
          </a:p>
        </p:txBody>
      </p:sp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0" y="818075"/>
            <a:ext cx="43950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We have CIfake data and 2 classes (real, synthetic).Accuracy -(93.8%)</a:t>
            </a:r>
            <a:b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Preprocessing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ans"/>
              <a:buChar char="●"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Resize to 224×224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ans"/>
              <a:buChar char="●"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Normalize with ImageNet mean/std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Model Architecture</a:t>
            </a:r>
            <a:endParaRPr b="1"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 model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Pre‑trained ResNet‑18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ans"/>
              <a:buChar char="●"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Replace final FC layer → 2‑way classifier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ans"/>
              <a:buChar char="●"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Total trainable parameters: ∼11.7M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Training Setup</a:t>
            </a:r>
            <a:endParaRPr b="1"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Optimizer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Adam (lr=1e‑4)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Loss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Cross‑Entropy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Batch size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32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Epochs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5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Adversarial Training &amp; Attacks</a:t>
            </a:r>
            <a:endParaRPr b="1"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FGSM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(ε=0.05)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PGD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(ε=0.03, α=0.01, 7 steps)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ans"/>
              <a:buChar char="●"/>
            </a:pP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Two regimes: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Baseline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trained on clean images only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1"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Robust</a:t>
            </a:r>
            <a:r>
              <a:rPr lang="en" sz="9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trained with PGD‑generated adversarial examples</a:t>
            </a:r>
            <a:endParaRPr sz="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4395000" y="748450"/>
            <a:ext cx="46737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42" name="Google Shape;342;p36" title="Screenshot 2025-04-19 at 1.29.3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50" y="3020900"/>
            <a:ext cx="3010575" cy="2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 title="ResNe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839" y="818075"/>
            <a:ext cx="3802026" cy="2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Custom </a:t>
            </a:r>
            <a:r>
              <a:rPr lang="en" u="sng"/>
              <a:t>Model Architecture and Results </a:t>
            </a:r>
            <a:endParaRPr u="sng"/>
          </a:p>
        </p:txBody>
      </p:sp>
      <p:sp>
        <p:nvSpPr>
          <p:cNvPr id="349" name="Google Shape;349;p37"/>
          <p:cNvSpPr txBox="1"/>
          <p:nvPr>
            <p:ph idx="1" type="subTitle"/>
          </p:nvPr>
        </p:nvSpPr>
        <p:spPr>
          <a:xfrm>
            <a:off x="98850" y="598200"/>
            <a:ext cx="8868900" cy="3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Our Customised Hybrid model using CNN and Transformers (Baseline model for clean data)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This model combines CNN’s local pattern extraction with Transformer’s global context modeling</a:t>
            </a:r>
            <a:endParaRPr sz="15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50" name="Google Shape;350;p37" title="ChatGPT Image Apr 19, 2025, 02_39_03 PM.png"/>
          <p:cNvPicPr preferRelativeResize="0"/>
          <p:nvPr/>
        </p:nvPicPr>
        <p:blipFill rotWithShape="1">
          <a:blip r:embed="rId3">
            <a:alphaModFix/>
          </a:blip>
          <a:srcRect b="17704" l="2196" r="2282" t="14823"/>
          <a:stretch/>
        </p:blipFill>
        <p:spPr>
          <a:xfrm>
            <a:off x="905600" y="1086525"/>
            <a:ext cx="7255438" cy="34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600" u="sng"/>
              <a:t>Model Architecture and Results on Clean</a:t>
            </a:r>
            <a:r>
              <a:rPr lang="en" u="sng"/>
              <a:t> </a:t>
            </a:r>
            <a:r>
              <a:rPr lang="en" sz="2600" u="sng"/>
              <a:t>Data</a:t>
            </a:r>
            <a:endParaRPr sz="2600" u="sng"/>
          </a:p>
        </p:txBody>
      </p:sp>
      <p:sp>
        <p:nvSpPr>
          <p:cNvPr id="356" name="Google Shape;356;p38"/>
          <p:cNvSpPr txBox="1"/>
          <p:nvPr>
            <p:ph idx="1" type="subTitle"/>
          </p:nvPr>
        </p:nvSpPr>
        <p:spPr>
          <a:xfrm>
            <a:off x="13225" y="986525"/>
            <a:ext cx="9040200" cy="3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aphicFrame>
        <p:nvGraphicFramePr>
          <p:cNvPr id="357" name="Google Shape;357;p38"/>
          <p:cNvGraphicFramePr/>
          <p:nvPr/>
        </p:nvGraphicFramePr>
        <p:xfrm>
          <a:off x="981875" y="101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{78C77820-C77B-4E11-8997-3CE996B673CC}</a:tableStyleId>
              </a:tblPr>
              <a:tblGrid>
                <a:gridCol w="3685425"/>
                <a:gridCol w="3333750"/>
              </a:tblGrid>
              <a:tr h="39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</a:t>
                      </a:r>
                      <a:r>
                        <a:rPr lang="en"/>
                        <a:t>   </a:t>
                      </a:r>
                      <a:r>
                        <a:rPr b="1"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         </a:t>
                      </a:r>
                      <a:r>
                        <a:rPr b="1"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</a:tr>
              <a:tr h="61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lang="en"/>
                        <a:t> VGG19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0.9406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1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</a:t>
                      </a:r>
                      <a:r>
                        <a:rPr lang="en"/>
                        <a:t> efficientnet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0.9330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lang="en"/>
                        <a:t>mobilenet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0.8828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</a:t>
                      </a:r>
                      <a:r>
                        <a:rPr lang="en"/>
                        <a:t>Resnet50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0.9250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</a:t>
                      </a:r>
                      <a:r>
                        <a:rPr lang="en"/>
                        <a:t>Custom model       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(CNN+Transformers)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76A28"/>
                          </a:solidFill>
                        </a:rPr>
                        <a:t>                  0.9580</a:t>
                      </a:r>
                      <a:endParaRPr b="1">
                        <a:solidFill>
                          <a:srgbClr val="E76A2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50" y="357650"/>
            <a:ext cx="7553076" cy="4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Experimental Results</a:t>
            </a:r>
            <a:endParaRPr u="sng"/>
          </a:p>
        </p:txBody>
      </p:sp>
      <p:sp>
        <p:nvSpPr>
          <p:cNvPr id="368" name="Google Shape;368;p40"/>
          <p:cNvSpPr txBox="1"/>
          <p:nvPr>
            <p:ph idx="1" type="subTitle"/>
          </p:nvPr>
        </p:nvSpPr>
        <p:spPr>
          <a:xfrm>
            <a:off x="98875" y="790750"/>
            <a:ext cx="88689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raining and Validation Performance: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After 5 epochs, the model achieved high accuracies: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Training Accuracy: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Improved progressively from ~80.8% to ~94.1%.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Validation Accuracy: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Reached up to ~94.6%.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69" name="Google Shape;369;p40" title="Screenshot 2025-04-17 at 12.12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0" y="2138625"/>
            <a:ext cx="7548125" cy="26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Experimental Results</a:t>
            </a:r>
            <a:endParaRPr u="sng"/>
          </a:p>
        </p:txBody>
      </p:sp>
      <p:sp>
        <p:nvSpPr>
          <p:cNvPr id="375" name="Google Shape;375;p41"/>
          <p:cNvSpPr txBox="1"/>
          <p:nvPr>
            <p:ph idx="1" type="subTitle"/>
          </p:nvPr>
        </p:nvSpPr>
        <p:spPr>
          <a:xfrm>
            <a:off x="98875" y="790750"/>
            <a:ext cx="88689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Test Set Evaluation: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Classification Report Summary: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76" name="Google Shape;376;p41" title="Screenshot 2025-04-17 at 12.20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500" y="1860050"/>
            <a:ext cx="6559649" cy="234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Experimental Results</a:t>
            </a:r>
            <a:endParaRPr u="sng"/>
          </a:p>
        </p:txBody>
      </p:sp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98875" y="790750"/>
            <a:ext cx="88689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Summary</a:t>
            </a:r>
            <a:endParaRPr b="1" sz="1700" u="sng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Dataset</a:t>
            </a: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b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CIFAKE dataset provided a clear distinction between real and fake images, and careful remapping (REAL=0, FAKE=1) ensures consistency across training, validation, and testing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Model Architecture:</a:t>
            </a:r>
            <a:b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hybrid CNN + Transformer model leverages convolutional layers for local feature extraction and transformer blocks for integrating global context. This structure proves effective in achieving high accuracy on clean data.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Results:</a:t>
            </a:r>
            <a:b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With strong training, validation, and test performance (overall 95% accuracy), the model demonstrates its capability to correctly identify deepfakes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" type="subTitle"/>
          </p:nvPr>
        </p:nvSpPr>
        <p:spPr>
          <a:xfrm>
            <a:off x="1848450" y="1749300"/>
            <a:ext cx="5447100" cy="16449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5600">
                <a:solidFill>
                  <a:srgbClr val="FF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Theory Alert !!!</a:t>
            </a:r>
            <a:endParaRPr sz="5600">
              <a:solidFill>
                <a:srgbClr val="FF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97025" y="1150250"/>
            <a:ext cx="84468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 u="sng"/>
              <a:t>Adversarial Attacks revisited</a:t>
            </a:r>
            <a:r>
              <a:rPr lang="en"/>
              <a:t> </a:t>
            </a:r>
            <a:r>
              <a:rPr b="1" lang="en" sz="31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⚔️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143750" y="1150250"/>
            <a:ext cx="5301600" cy="3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1. </a:t>
            </a:r>
            <a:r>
              <a:rPr b="1" lang="en" sz="16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Fast Gradient Sign Method (FGSM</a:t>
            </a:r>
            <a:r>
              <a:rPr lang="en" sz="1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:-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It is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is a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single-step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attack.It adds a small perturbation in the direction that   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increases the model’s loss the fastest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. As shown below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The same is done in the code for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adversarial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attack functions:-</a:t>
            </a: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										  </a:t>
            </a: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perturbed = images + </a:t>
            </a:r>
            <a:r>
              <a:rPr b="1" lang="en" sz="1200">
                <a:solidFill>
                  <a:srgbClr val="001D35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ε </a:t>
            </a: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* i</a:t>
            </a: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mages.grad.sign()</a:t>
            </a:r>
            <a:endParaRPr b="1" sz="13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/>
            </a:b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94" name="Google Shape;394;p44" title="Screenshot 2025-04-17 at 12.44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0" y="2064350"/>
            <a:ext cx="5238751" cy="13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 title="Screenshot 2025-04-17 at 1.07.4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200" y="1850375"/>
            <a:ext cx="3446974" cy="2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</a:t>
            </a:r>
            <a:r>
              <a:rPr lang="en" u="sng"/>
              <a:t>able of contents</a:t>
            </a:r>
            <a:endParaRPr u="sng"/>
          </a:p>
        </p:txBody>
      </p:sp>
      <p:sp>
        <p:nvSpPr>
          <p:cNvPr id="255" name="Google Shape;255;p27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6" name="Google Shape;256;p27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7" name="Google Shape;257;p27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8" name="Google Shape;258;p27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9" name="Google Shape;259;p27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0" name="Google Shape;260;p27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1" name="Google Shape;261;p27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62" name="Google Shape;262;p27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</a:t>
            </a:r>
            <a:endParaRPr/>
          </a:p>
        </p:txBody>
      </p:sp>
      <p:sp>
        <p:nvSpPr>
          <p:cNvPr id="263" name="Google Shape;263;p27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Detectors</a:t>
            </a:r>
            <a:endParaRPr/>
          </a:p>
        </p:txBody>
      </p:sp>
      <p:sp>
        <p:nvSpPr>
          <p:cNvPr id="264" name="Google Shape;264;p27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5" name="Google Shape;265;p27"/>
          <p:cNvSpPr txBox="1"/>
          <p:nvPr>
            <p:ph idx="14" type="subTitle"/>
          </p:nvPr>
        </p:nvSpPr>
        <p:spPr>
          <a:xfrm>
            <a:off x="3306000" y="3537975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6" name="Google Shape;266;p27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/>
        </p:nvSpPr>
        <p:spPr>
          <a:xfrm>
            <a:off x="467275" y="170725"/>
            <a:ext cx="80604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FGSM</a:t>
            </a:r>
            <a:r>
              <a:rPr lang="en" sz="30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Attack Visualization</a:t>
            </a:r>
            <a:endParaRPr sz="30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01" name="Google Shape;401;p45" title="Screenshot 2025-04-17 at 2.36.0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50" y="953450"/>
            <a:ext cx="7417948" cy="31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584075" y="116825"/>
            <a:ext cx="78537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/>
              <a:t>Adversarial Attacks revisited</a:t>
            </a:r>
            <a:endParaRPr u="sng"/>
          </a:p>
        </p:txBody>
      </p:sp>
      <p:sp>
        <p:nvSpPr>
          <p:cNvPr id="407" name="Google Shape;407;p46"/>
          <p:cNvSpPr txBox="1"/>
          <p:nvPr/>
        </p:nvSpPr>
        <p:spPr>
          <a:xfrm>
            <a:off x="489725" y="795850"/>
            <a:ext cx="78537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2. </a:t>
            </a:r>
            <a:r>
              <a:rPr b="1" lang="en" sz="16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Projected Gradient Descent (PGD)</a:t>
            </a:r>
            <a:r>
              <a:rPr b="1" lang="en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:-    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PGD can be seen as refined version of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iterative FGSM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(i) It applies FGSM multiple times in small steps and keeps the perturbation within an ϵ-ball around the original image.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(ii) More powerful and general than FGSM.</a:t>
            </a: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 In code we have</a:t>
            </a: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                                                          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                                                          perturbed += alpha * perturbed.grad.sign()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                                   perturbed =  torch.max(torch.min(perturbed, images + epsilon), images - epsilon</a:t>
            </a:r>
            <a:r>
              <a:rPr lang="en" sz="1100"/>
              <a:t>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endParaRPr sz="1100"/>
          </a:p>
        </p:txBody>
      </p:sp>
      <p:pic>
        <p:nvPicPr>
          <p:cNvPr id="408" name="Google Shape;408;p46" title="Screenshot 2025-04-17 at 12.53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427" y="1688694"/>
            <a:ext cx="5644297" cy="227990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/>
          <p:nvPr/>
        </p:nvSpPr>
        <p:spPr>
          <a:xfrm>
            <a:off x="1725125" y="4253675"/>
            <a:ext cx="5382900" cy="531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iro"/>
                <a:ea typeface="Cairo"/>
                <a:cs typeface="Cairo"/>
                <a:sym typeface="Cairo"/>
              </a:rPr>
              <a:t>perturbed += alpha * perturbed.grad.sign()</a:t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iro"/>
                <a:ea typeface="Cairo"/>
                <a:cs typeface="Cairo"/>
                <a:sym typeface="Cairo"/>
              </a:rPr>
              <a:t>perturbed = torch.max(torch.min(perturbed, images + epsilon), images - epsilon)</a:t>
            </a:r>
            <a:endParaRPr sz="11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 title="Screenshot 2025-04-17 at 1.18.0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75" y="907575"/>
            <a:ext cx="8132198" cy="38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467275" y="170725"/>
            <a:ext cx="80604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PGD Attack Visualization</a:t>
            </a:r>
            <a:endParaRPr sz="30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584075" y="116825"/>
            <a:ext cx="78537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/>
              <a:t>Adversarial Attacks revisited</a:t>
            </a:r>
            <a:endParaRPr u="sng"/>
          </a:p>
        </p:txBody>
      </p:sp>
      <p:sp>
        <p:nvSpPr>
          <p:cNvPr id="421" name="Google Shape;421;p48"/>
          <p:cNvSpPr txBox="1"/>
          <p:nvPr/>
        </p:nvSpPr>
        <p:spPr>
          <a:xfrm>
            <a:off x="230900" y="943525"/>
            <a:ext cx="5820900" cy="4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3. </a:t>
            </a:r>
            <a:r>
              <a:rPr b="1" lang="en" sz="16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One-Pixel Attack</a:t>
            </a:r>
            <a:r>
              <a:rPr b="1" lang="en" sz="15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:-</a:t>
            </a:r>
            <a:r>
              <a:rPr b="1" lang="en" sz="15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5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The attack is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black-box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, i.e., it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does not require access to model gradients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It uses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Differential Evolution (DE)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, a type of evolutionary algorithm, to: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AutoNum type="arabicPeriod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Search for the optimal pixel location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AutoNum type="arabicPeriod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Optimize the RGB values of that pixel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The goal is to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maximize the model’s prediction error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with minimal pixel change.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/>
              <a:t>              </a:t>
            </a:r>
            <a:endParaRPr sz="1100"/>
          </a:p>
        </p:txBody>
      </p:sp>
      <p:pic>
        <p:nvPicPr>
          <p:cNvPr id="422" name="Google Shape;422;p48" title="Screenshot 2025-04-17 at 2.28.4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75" y="2880174"/>
            <a:ext cx="5756301" cy="19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8" title="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850" y="1302150"/>
            <a:ext cx="2809402" cy="236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89850" y="161750"/>
            <a:ext cx="8635500" cy="6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One Pixel Attack Visualisation</a:t>
            </a:r>
            <a:endParaRPr u="sng"/>
          </a:p>
        </p:txBody>
      </p:sp>
      <p:sp>
        <p:nvSpPr>
          <p:cNvPr id="429" name="Google Shape;429;p49"/>
          <p:cNvSpPr txBox="1"/>
          <p:nvPr/>
        </p:nvSpPr>
        <p:spPr>
          <a:xfrm>
            <a:off x="143750" y="981375"/>
            <a:ext cx="87342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430" name="Google Shape;430;p49" title="Screenshot 2025-04-17 at 2.33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75" y="925550"/>
            <a:ext cx="8158776" cy="19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 title="Screenshot 2025-04-17 at 2.33.1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00" y="2994125"/>
            <a:ext cx="8043351" cy="19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Detectors</a:t>
            </a:r>
            <a:endParaRPr/>
          </a:p>
        </p:txBody>
      </p:sp>
      <p:sp>
        <p:nvSpPr>
          <p:cNvPr id="438" name="Google Shape;438;p5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39" name="Google Shape;439;p5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40" name="Google Shape;440;p5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255325" y="189525"/>
            <a:ext cx="81591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🛡️ </a:t>
            </a:r>
            <a:r>
              <a:rPr lang="en" sz="3200" u="sng"/>
              <a:t>Adversarial Training</a:t>
            </a:r>
            <a:endParaRPr sz="3200" u="sng"/>
          </a:p>
        </p:txBody>
      </p:sp>
      <p:sp>
        <p:nvSpPr>
          <p:cNvPr id="447" name="Google Shape;447;p51"/>
          <p:cNvSpPr txBox="1"/>
          <p:nvPr>
            <p:ph idx="2" type="subTitle"/>
          </p:nvPr>
        </p:nvSpPr>
        <p:spPr>
          <a:xfrm>
            <a:off x="155300" y="875700"/>
            <a:ext cx="4944900" cy="4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Goal</a:t>
            </a:r>
            <a:r>
              <a:rPr b="1" lang="en" sz="1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 sz="1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 train the model not just on clean images, but also on </a:t>
            </a:r>
            <a:r>
              <a:rPr b="1"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adversarially perturbed images</a:t>
            </a: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, so that it learns to </a:t>
            </a:r>
            <a:r>
              <a:rPr b="1"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resist attacks</a:t>
            </a: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How It Works:</a:t>
            </a:r>
            <a:endParaRPr b="1" sz="1300" u="sng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AutoNum type="arabicPeriod"/>
            </a:pPr>
            <a:r>
              <a:rPr b="1"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Generate adversarial examples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(e.g., using FGSM, PGD, or One-Pixel Attack) during training.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AutoNum type="arabicPeriod"/>
            </a:pPr>
            <a:r>
              <a:rPr b="1"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Mix them with clean samples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in the training batch.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AutoNum type="arabicPeriod"/>
            </a:pPr>
            <a:r>
              <a:rPr b="1"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 the model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to correctly classify both clean and perturbed inputs.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In our 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implementation,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we generate: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PT Sans"/>
              <a:buChar char="○"/>
            </a:pP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FGSM perturbed samples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PT Sans"/>
              <a:buChar char="○"/>
            </a:pP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PGD perturbed samples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PT Sans"/>
              <a:buChar char="●"/>
            </a:pP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Combine them with clean images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 on the </a:t>
            </a:r>
            <a:r>
              <a:rPr b="1"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combined batch</a:t>
            </a:r>
            <a:r>
              <a:rPr lang="en" sz="11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11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51"/>
          <p:cNvPicPr preferRelativeResize="0"/>
          <p:nvPr/>
        </p:nvPicPr>
        <p:blipFill rotWithShape="1">
          <a:blip r:embed="rId3">
            <a:alphaModFix/>
          </a:blip>
          <a:srcRect b="0" l="999" r="0" t="0"/>
          <a:stretch/>
        </p:blipFill>
        <p:spPr>
          <a:xfrm>
            <a:off x="5176400" y="1736100"/>
            <a:ext cx="3841300" cy="20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432200" y="170750"/>
            <a:ext cx="77040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Results </a:t>
            </a:r>
            <a:endParaRPr u="sng"/>
          </a:p>
        </p:txBody>
      </p:sp>
      <p:graphicFrame>
        <p:nvGraphicFramePr>
          <p:cNvPr id="454" name="Google Shape;454;p52"/>
          <p:cNvGraphicFramePr/>
          <p:nvPr/>
        </p:nvGraphicFramePr>
        <p:xfrm>
          <a:off x="672125" y="86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{3135F0CC-68EB-4D61-8596-1E2F684201F9}</a:tableStyleId>
              </a:tblPr>
              <a:tblGrid>
                <a:gridCol w="1657350"/>
                <a:gridCol w="1200150"/>
                <a:gridCol w="1171575"/>
                <a:gridCol w="1009650"/>
                <a:gridCol w="1495425"/>
              </a:tblGrid>
              <a:tr h="730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Model</a:t>
                      </a:r>
                      <a:endParaRPr b="1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Accuracy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(W/O defense)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Accuracy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(With Adv training defense)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 hMerge="1"/>
              </a:tr>
              <a:tr h="527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FGSM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0.05)</a:t>
                      </a:r>
                      <a:endParaRPr b="1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PGD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0.03)</a:t>
                      </a:r>
                      <a:endParaRPr b="1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FGSM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0.05)</a:t>
                      </a:r>
                      <a:endParaRPr b="1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PGD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(ε = 0.03)</a:t>
                      </a:r>
                      <a:endParaRPr b="1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</a:t>
                      </a:r>
                      <a:endParaRPr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0.1328  </a:t>
                      </a:r>
                      <a:endParaRPr b="1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0.1219</a:t>
                      </a:r>
                      <a:endParaRPr b="1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0.3750</a:t>
                      </a:r>
                      <a:endParaRPr b="1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0.2812</a:t>
                      </a:r>
                      <a:endParaRPr b="1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455" name="Google Shape;455;p52"/>
          <p:cNvGraphicFramePr/>
          <p:nvPr/>
        </p:nvGraphicFramePr>
        <p:xfrm>
          <a:off x="672125" y="2631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{3135F0CC-68EB-4D61-8596-1E2F684201F9}</a:tableStyleId>
              </a:tblPr>
              <a:tblGrid>
                <a:gridCol w="1657350"/>
                <a:gridCol w="1200150"/>
                <a:gridCol w="1171575"/>
                <a:gridCol w="1009650"/>
                <a:gridCol w="1495425"/>
              </a:tblGrid>
              <a:tr h="54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MobileNet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0.0625  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0.0000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0.3125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0.1562</a:t>
                      </a:r>
                      <a:endParaRPr b="1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456" name="Google Shape;456;p52"/>
          <p:cNvGraphicFramePr/>
          <p:nvPr/>
        </p:nvGraphicFramePr>
        <p:xfrm>
          <a:off x="672125" y="317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{3135F0CC-68EB-4D61-8596-1E2F684201F9}</a:tableStyleId>
              </a:tblPr>
              <a:tblGrid>
                <a:gridCol w="1657350"/>
                <a:gridCol w="1200150"/>
                <a:gridCol w="1171575"/>
                <a:gridCol w="1009650"/>
                <a:gridCol w="1495425"/>
              </a:tblGrid>
              <a:tr h="52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VGG19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0.156    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0.1021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-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-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7" name="Google Shape;457;p52"/>
          <p:cNvGraphicFramePr/>
          <p:nvPr/>
        </p:nvGraphicFramePr>
        <p:xfrm>
          <a:off x="672125" y="3703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{3135F0CC-68EB-4D61-8596-1E2F684201F9}</a:tableStyleId>
              </a:tblPr>
              <a:tblGrid>
                <a:gridCol w="1657350"/>
                <a:gridCol w="1200150"/>
                <a:gridCol w="1171575"/>
                <a:gridCol w="1009650"/>
                <a:gridCol w="1495425"/>
              </a:tblGrid>
              <a:tr h="5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EfficientNet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0.4290    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0.0070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0.5145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0.5045</a:t>
                      </a:r>
                      <a:endParaRPr b="1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3" title="alltoall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3" y="624275"/>
            <a:ext cx="8161926" cy="40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320550" y="70450"/>
            <a:ext cx="85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</a:t>
            </a:r>
            <a:r>
              <a:rPr lang="en" u="sng"/>
              <a:t> Approach</a:t>
            </a:r>
            <a:endParaRPr u="sng"/>
          </a:p>
        </p:txBody>
      </p:sp>
      <p:sp>
        <p:nvSpPr>
          <p:cNvPr id="468" name="Google Shape;468;p54"/>
          <p:cNvSpPr txBox="1"/>
          <p:nvPr/>
        </p:nvSpPr>
        <p:spPr>
          <a:xfrm>
            <a:off x="255300" y="643150"/>
            <a:ext cx="86334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/>
              <a:t>I</a:t>
            </a: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nitial Approach: Hybrid CNN + Transformer:</a:t>
            </a:r>
            <a:endParaRPr b="1" sz="1300" u="sng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We first implemented a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hybrid model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that combined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CNN-based feature processing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with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Transformer-based encoding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This model achieved good results on the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original CIFAKE dataset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(no adversarial noise).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However, when we applied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adversarial training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by adding perturbed inputs (e.g., FGSM, PGD, One-Pixel) to the training set, the model’s performance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dropped significantly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, averaging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~55% accuracy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</a:t>
            </a:r>
            <a:r>
              <a:rPr lang="en" sz="11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still better than the baseline models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)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T Sans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As robustness against adversarial attacks is the main goal of our project, we decided to pivot and try a different architecture.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Improved Approach: Vision Transformer (DeiT): </a:t>
            </a:r>
            <a:endParaRPr b="1" sz="1300" u="sng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We adopted the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DeiT (Data-efficient Image Transformer)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model for its proven robustness and classification capabilities.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This model showed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significantly improved accuracy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even under adversarial training conditions, as we will demonstrate in the upcoming slides.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Model Architecture:</a:t>
            </a:r>
            <a:endParaRPr b="1" sz="1300" u="sng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Backbone: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Pretrained </a:t>
            </a:r>
            <a:r>
              <a:rPr lang="en" sz="1100">
                <a:solidFill>
                  <a:srgbClr val="188038"/>
                </a:solidFill>
                <a:latin typeface="PT Sans"/>
                <a:ea typeface="PT Sans"/>
                <a:cs typeface="PT Sans"/>
                <a:sym typeface="PT Sans"/>
              </a:rPr>
              <a:t>DeiT-Small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(Data-efficient Image Transformer) from the </a:t>
            </a:r>
            <a:r>
              <a:rPr lang="en" sz="1100">
                <a:solidFill>
                  <a:srgbClr val="188038"/>
                </a:solidFill>
                <a:latin typeface="PT Sans"/>
                <a:ea typeface="PT Sans"/>
                <a:cs typeface="PT Sans"/>
                <a:sym typeface="PT Sans"/>
              </a:rPr>
              <a:t>timm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library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Input Size: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128 × 128 RGB images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Classifier Head: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Fine-tuned for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binary classification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(REAL vs. FAKE)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73" name="Google Shape;273;p28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75" name="Google Shape;275;p2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320550" y="70450"/>
            <a:ext cx="85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Why Vision Transformers?</a:t>
            </a:r>
            <a:endParaRPr u="sng"/>
          </a:p>
        </p:txBody>
      </p:sp>
      <p:sp>
        <p:nvSpPr>
          <p:cNvPr id="474" name="Google Shape;474;p55"/>
          <p:cNvSpPr txBox="1"/>
          <p:nvPr/>
        </p:nvSpPr>
        <p:spPr>
          <a:xfrm>
            <a:off x="255300" y="643150"/>
            <a:ext cx="86334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Vision Transformers (ViTs) apply the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Transformer architecture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for image classification.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Instead of using convolutional layers, ViTs split images into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patches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, flatten them, and feed them as sequences to a standard Transformer.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They learn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global context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better than CNNs, which are usually localized.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ViTs have shown strong performance on large-scale image datasets, especially when pretrained.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Why We Chose DeiT (Data-efficient Image Transformer)</a:t>
            </a: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: </a:t>
            </a:r>
            <a:endParaRPr b="1" sz="1300" u="sng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DeiT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is a lightweight, training-efficient variant of Vision Transformers. It achieves high accuracy without needing massive datasets or compute resources.</a:t>
            </a: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DeiT-Small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, in particular, is optimized for: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PT Sans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Faster inference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Lower memory usage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Better performance on limited hardware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like standard laptops.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      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411800" y="251800"/>
            <a:ext cx="77040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Training Strategy</a:t>
            </a:r>
            <a:endParaRPr u="sng"/>
          </a:p>
        </p:txBody>
      </p:sp>
      <p:sp>
        <p:nvSpPr>
          <p:cNvPr id="480" name="Google Shape;480;p56"/>
          <p:cNvSpPr txBox="1"/>
          <p:nvPr/>
        </p:nvSpPr>
        <p:spPr>
          <a:xfrm>
            <a:off x="411800" y="1155750"/>
            <a:ext cx="86769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 u="sng">
                <a:latin typeface="PT Sans"/>
                <a:ea typeface="PT Sans"/>
                <a:cs typeface="PT Sans"/>
                <a:sym typeface="PT Sans"/>
              </a:rPr>
              <a:t>Adversarial Training</a:t>
            </a:r>
            <a:endParaRPr sz="1300" u="sng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PT Sans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Every training batch included in equal amounts: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Clean images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FGSM perturbed images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PGD perturbed images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One-Pixel perturbed images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Loss computed on this combined set to improve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generalization and robustness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The model retained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high performance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 on clean and pixel-attacked images.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Performance dropped under FGSM and PGD — but was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significantly better than baseline models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 without adversarial training.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Demonstrates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strong generalization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 and robustness against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gradient-based and localized attacks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type="title"/>
          </p:nvPr>
        </p:nvSpPr>
        <p:spPr>
          <a:xfrm>
            <a:off x="572050" y="106125"/>
            <a:ext cx="77040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Results Obtained</a:t>
            </a:r>
            <a:endParaRPr sz="2800" u="sng"/>
          </a:p>
        </p:txBody>
      </p:sp>
      <p:sp>
        <p:nvSpPr>
          <p:cNvPr id="486" name="Google Shape;486;p57"/>
          <p:cNvSpPr txBox="1"/>
          <p:nvPr/>
        </p:nvSpPr>
        <p:spPr>
          <a:xfrm>
            <a:off x="76950" y="652725"/>
            <a:ext cx="8990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 rotWithShape="1">
          <a:blip r:embed="rId3">
            <a:alphaModFix/>
          </a:blip>
          <a:srcRect b="4970" l="0" r="0" t="0"/>
          <a:stretch/>
        </p:blipFill>
        <p:spPr>
          <a:xfrm>
            <a:off x="499675" y="875550"/>
            <a:ext cx="8369351" cy="30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600" u="sng"/>
              <a:t>Model Architecture and Results on Clean</a:t>
            </a:r>
            <a:r>
              <a:rPr lang="en" u="sng"/>
              <a:t> </a:t>
            </a:r>
            <a:r>
              <a:rPr lang="en" sz="2600" u="sng"/>
              <a:t>Data</a:t>
            </a:r>
            <a:endParaRPr sz="2600" u="sng"/>
          </a:p>
        </p:txBody>
      </p:sp>
      <p:sp>
        <p:nvSpPr>
          <p:cNvPr id="493" name="Google Shape;493;p58"/>
          <p:cNvSpPr txBox="1"/>
          <p:nvPr>
            <p:ph idx="1" type="subTitle"/>
          </p:nvPr>
        </p:nvSpPr>
        <p:spPr>
          <a:xfrm>
            <a:off x="13225" y="986525"/>
            <a:ext cx="9040200" cy="3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aphicFrame>
        <p:nvGraphicFramePr>
          <p:cNvPr id="494" name="Google Shape;494;p58"/>
          <p:cNvGraphicFramePr/>
          <p:nvPr/>
        </p:nvGraphicFramePr>
        <p:xfrm>
          <a:off x="781575" y="91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{78C77820-C77B-4E11-8997-3CE996B673CC}</a:tableStyleId>
              </a:tblPr>
              <a:tblGrid>
                <a:gridCol w="3685425"/>
                <a:gridCol w="3333750"/>
              </a:tblGrid>
              <a:tr h="2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 </a:t>
                      </a:r>
                      <a:r>
                        <a:rPr b="1"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         Accuracy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Pretrained VGG19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0.904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Pretrained efficientnet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0.9330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Pretrained mobilenet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0.8828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Pretrained Resnet50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0.9250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 Hybrid model       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(CNN+Transformers)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76A28"/>
                          </a:solidFill>
                        </a:rPr>
                        <a:t>                  0.9503</a:t>
                      </a:r>
                      <a:endParaRPr b="1">
                        <a:solidFill>
                          <a:srgbClr val="E76A2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0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Final ViT model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76A28"/>
                          </a:solidFill>
                        </a:rPr>
                        <a:t>                  0.9798</a:t>
                      </a:r>
                      <a:endParaRPr b="1">
                        <a:solidFill>
                          <a:srgbClr val="E76A2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Results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0" name="Google Shape;500;p59"/>
          <p:cNvGraphicFramePr/>
          <p:nvPr/>
        </p:nvGraphicFramePr>
        <p:xfrm>
          <a:off x="667475" y="167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{3135F0CC-68EB-4D61-8596-1E2F684201F9}</a:tableStyleId>
              </a:tblPr>
              <a:tblGrid>
                <a:gridCol w="1657350"/>
                <a:gridCol w="1200150"/>
                <a:gridCol w="1171575"/>
                <a:gridCol w="1009650"/>
                <a:gridCol w="1495425"/>
              </a:tblGrid>
              <a:tr h="680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Model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Accuracy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(W/O defense)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00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Accuracy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(With defense)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00FFFF"/>
                    </a:solidFill>
                  </a:tcPr>
                </a:tc>
                <a:tc hMerge="1"/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FGSM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0.05)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PGD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0.03)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FGSM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(</a:t>
                      </a: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ε = 0.05)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PGD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</a:rPr>
                        <a:t>(ε = 0.03)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5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</a:t>
                      </a:r>
                      <a:r>
                        <a:rPr lang="en"/>
                        <a:t>Final ViT m</a:t>
                      </a:r>
                      <a:r>
                        <a:rPr lang="en"/>
                        <a:t>odel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</a:t>
                      </a:r>
                      <a:r>
                        <a:rPr b="1" lang="en"/>
                        <a:t>1122</a:t>
                      </a:r>
                      <a:r>
                        <a:rPr b="1" lang="en"/>
                        <a:t>    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0.0</a:t>
                      </a:r>
                      <a:r>
                        <a:rPr b="1" lang="en"/>
                        <a:t>1</a:t>
                      </a:r>
                      <a:r>
                        <a:rPr b="1" lang="en"/>
                        <a:t>0</a:t>
                      </a:r>
                      <a:r>
                        <a:rPr b="1" lang="en"/>
                        <a:t>0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 0.7563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0.7251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5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</a:t>
                      </a:r>
                      <a:r>
                        <a:rPr lang="en"/>
                        <a:t>   Hybrid model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0.2005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0.0300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0.5802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0.5534</a:t>
                      </a:r>
                      <a:endParaRPr b="1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01" name="Google Shape;501;p59"/>
          <p:cNvSpPr txBox="1"/>
          <p:nvPr/>
        </p:nvSpPr>
        <p:spPr>
          <a:xfrm>
            <a:off x="1642550" y="42987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/>
        </p:nvSpPr>
        <p:spPr>
          <a:xfrm>
            <a:off x="404000" y="182675"/>
            <a:ext cx="8128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Results</a:t>
            </a:r>
            <a:endParaRPr sz="22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7" name="Google Shape;507;p60"/>
          <p:cNvSpPr txBox="1"/>
          <p:nvPr/>
        </p:nvSpPr>
        <p:spPr>
          <a:xfrm>
            <a:off x="261100" y="896450"/>
            <a:ext cx="8711700" cy="4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b="1" lang="en" sz="1100"/>
              <a:t>vulnerability</a:t>
            </a:r>
            <a:r>
              <a:rPr lang="en" sz="1100"/>
              <a:t> of the baseline ResNet model under FGSM (drops to 12.19%).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b="1" lang="en" sz="1100"/>
              <a:t>effectiveness of adversarial training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b="1" lang="en" sz="1100"/>
              <a:t>robustness</a:t>
            </a:r>
            <a:r>
              <a:rPr lang="en" sz="1100"/>
              <a:t> of the transformer-based hybrid model, maintaining strong performance even under adversarial attacks.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08" name="Google Shape;508;p60" title="finalmod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13" y="630788"/>
            <a:ext cx="7272182" cy="35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/>
        </p:nvSpPr>
        <p:spPr>
          <a:xfrm>
            <a:off x="404000" y="182675"/>
            <a:ext cx="8128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Results</a:t>
            </a:r>
            <a:endParaRPr sz="22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4" name="Google Shape;514;p61"/>
          <p:cNvSpPr txBox="1"/>
          <p:nvPr/>
        </p:nvSpPr>
        <p:spPr>
          <a:xfrm>
            <a:off x="261100" y="711975"/>
            <a:ext cx="87117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Key Observations: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 Train Accuracy</a:t>
            </a:r>
            <a:r>
              <a:rPr lang="en" sz="1100"/>
              <a:t> increased from </a:t>
            </a:r>
            <a:r>
              <a:rPr b="1" lang="en" sz="1100"/>
              <a:t>61.2% → 87.88%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 Clean Accuracy</a:t>
            </a:r>
            <a:r>
              <a:rPr lang="en" sz="1100"/>
              <a:t> rose from </a:t>
            </a:r>
            <a:r>
              <a:rPr b="1" lang="en" sz="1100"/>
              <a:t>88.22% → 95.17%</a:t>
            </a:r>
            <a:r>
              <a:rPr lang="en" sz="1100"/>
              <a:t>, showing generalization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</a:t>
            </a:r>
            <a:r>
              <a:rPr b="1" lang="en" sz="1100"/>
              <a:t>FGSM Accuracy</a:t>
            </a:r>
            <a:r>
              <a:rPr lang="en" sz="1100"/>
              <a:t> improved from </a:t>
            </a:r>
            <a:r>
              <a:rPr b="1" lang="en" sz="1100"/>
              <a:t>62.32% → 75.63%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</a:t>
            </a:r>
            <a:r>
              <a:rPr b="1" lang="en" sz="1100"/>
              <a:t>PGD Accuracy</a:t>
            </a:r>
            <a:r>
              <a:rPr lang="en" sz="1100"/>
              <a:t> improved from </a:t>
            </a:r>
            <a:r>
              <a:rPr b="1" lang="en" sz="1100"/>
              <a:t>61.26% → 72.51%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15" name="Google Shape;515;p61" title="WhatsApp Image 2025-04-17 at 10.53.15 A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76" y="738600"/>
            <a:ext cx="5140251" cy="29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/>
        </p:nvSpPr>
        <p:spPr>
          <a:xfrm>
            <a:off x="404000" y="182675"/>
            <a:ext cx="8128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Results</a:t>
            </a:r>
            <a:endParaRPr sz="2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216150" y="673475"/>
            <a:ext cx="87117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22" name="Google Shape;522;p62" title="Screenshot 2025-04-17 at 4.04.1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00" y="600475"/>
            <a:ext cx="6446227" cy="28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/>
        </p:nvSpPr>
        <p:spPr>
          <a:xfrm>
            <a:off x="519550" y="3482875"/>
            <a:ext cx="33579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1. Clean Data (No Attack)</a:t>
            </a:r>
            <a:endParaRPr b="1" sz="1100">
              <a:latin typeface="PT Sans"/>
              <a:ea typeface="PT Sans"/>
              <a:cs typeface="PT Sans"/>
              <a:sym typeface="P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PT Sans"/>
                <a:ea typeface="PT Sans"/>
                <a:cs typeface="PT Sans"/>
                <a:sym typeface="PT Sans"/>
              </a:rPr>
              <a:t>High accuracy</a:t>
            </a: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 across both classes.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T Sans"/>
              <a:buChar char="●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Very few misclassifications: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REAL correctly classified as REAL: </a:t>
            </a:r>
            <a:r>
              <a:rPr b="1" lang="en" sz="1000">
                <a:latin typeface="PT Sans"/>
                <a:ea typeface="PT Sans"/>
                <a:cs typeface="PT Sans"/>
                <a:sym typeface="PT Sans"/>
              </a:rPr>
              <a:t>470</a:t>
            </a:r>
            <a:endParaRPr b="1"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FAKE correctly classified as FAKE: </a:t>
            </a:r>
            <a:r>
              <a:rPr b="1" lang="en" sz="1000">
                <a:latin typeface="PT Sans"/>
                <a:ea typeface="PT Sans"/>
                <a:cs typeface="PT Sans"/>
                <a:sym typeface="PT Sans"/>
              </a:rPr>
              <a:t>480</a:t>
            </a:r>
            <a:endParaRPr b="1"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T Sans"/>
              <a:buChar char="●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Model performs best under clean conditions.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4560450" y="3482875"/>
            <a:ext cx="37809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/>
              <a:t>2</a:t>
            </a:r>
            <a:r>
              <a:rPr b="1" lang="en" sz="1000">
                <a:latin typeface="PT Sans"/>
                <a:ea typeface="PT Sans"/>
                <a:cs typeface="PT Sans"/>
                <a:sym typeface="PT Sans"/>
              </a:rPr>
              <a:t>. PGD Attack</a:t>
            </a:r>
            <a:endParaRPr b="1"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PT Sans"/>
                <a:ea typeface="PT Sans"/>
                <a:cs typeface="PT Sans"/>
                <a:sym typeface="PT Sans"/>
              </a:rPr>
              <a:t>Performance drop is visible</a:t>
            </a: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: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T Sans"/>
              <a:buChar char="○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Many REALs and FAKEs are misclassified (100 each).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T Sans"/>
              <a:buChar char="○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Suggests PGD introduces strong perturbations.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T Sans"/>
              <a:buChar char="●"/>
            </a:pPr>
            <a:r>
              <a:rPr lang="en" sz="1000">
                <a:latin typeface="PT Sans"/>
                <a:ea typeface="PT Sans"/>
                <a:cs typeface="PT Sans"/>
                <a:sym typeface="PT Sans"/>
              </a:rPr>
              <a:t>The model still performs better than random, but struggles more than with clean or pixel noise.</a:t>
            </a:r>
            <a:endParaRPr sz="10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/>
        </p:nvSpPr>
        <p:spPr>
          <a:xfrm>
            <a:off x="404000" y="182675"/>
            <a:ext cx="8128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Results</a:t>
            </a:r>
            <a:endParaRPr sz="2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216150" y="673475"/>
            <a:ext cx="87117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1" name="Google Shape;531;p63"/>
          <p:cNvSpPr txBox="1"/>
          <p:nvPr/>
        </p:nvSpPr>
        <p:spPr>
          <a:xfrm>
            <a:off x="1977700" y="3482875"/>
            <a:ext cx="43458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/>
              <a:t>3.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FGSM Attack</a:t>
            </a:r>
            <a:endParaRPr b="1" sz="12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More misclassifications than clean, but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less severe than PGD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: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Char char="○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80 misclassifications for each class.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Confirms FGSM is a weaker attack than PGD but still effective in fooling the model.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532" name="Google Shape;532;p63" title="Screenshot 2025-04-17 at 4.09.21 AM.png"/>
          <p:cNvPicPr preferRelativeResize="0"/>
          <p:nvPr/>
        </p:nvPicPr>
        <p:blipFill rotWithShape="1">
          <a:blip r:embed="rId3">
            <a:alphaModFix/>
          </a:blip>
          <a:srcRect b="0" l="0" r="49904" t="2505"/>
          <a:stretch/>
        </p:blipFill>
        <p:spPr>
          <a:xfrm>
            <a:off x="1977700" y="783275"/>
            <a:ext cx="3764276" cy="263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/>
          <p:nvPr/>
        </p:nvSpPr>
        <p:spPr>
          <a:xfrm>
            <a:off x="216150" y="527475"/>
            <a:ext cx="8711700" cy="4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We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discussed some research papers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in the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initial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presentation and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their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limitations, like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MDPI (2025) &amp; SSRN (2024) 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which focus on: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Adversarial training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(e.g., FGSM, PGD) as a defense method.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Use of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denoising techniques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(especially in deepfakes).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Limitations Highlighted:</a:t>
            </a:r>
            <a:endParaRPr b="1" sz="13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Defend against only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one type of attack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at a time.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Weak against </a:t>
            </a: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multi-attack settings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PT Sans"/>
                <a:ea typeface="PT Sans"/>
                <a:cs typeface="PT Sans"/>
                <a:sym typeface="PT Sans"/>
              </a:rPr>
              <a:t>Overfitting</a:t>
            </a:r>
            <a:r>
              <a:rPr lang="en" sz="1100">
                <a:latin typeface="PT Sans"/>
                <a:ea typeface="PT Sans"/>
                <a:cs typeface="PT Sans"/>
                <a:sym typeface="PT Sans"/>
              </a:rPr>
              <a:t> to clean data (e.g., EfficientNet reports 93–94% on clean but drops sharply under attack).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What Was Missing in Prior Work?</a:t>
            </a:r>
            <a:br>
              <a:rPr lang="en" sz="1100">
                <a:latin typeface="PT Sans"/>
                <a:ea typeface="PT Sans"/>
                <a:cs typeface="PT Sans"/>
                <a:sym typeface="PT Sans"/>
              </a:rPr>
            </a:br>
            <a:endParaRPr sz="11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538" name="Google Shape;538;p64"/>
          <p:cNvSpPr txBox="1"/>
          <p:nvPr/>
        </p:nvSpPr>
        <p:spPr>
          <a:xfrm>
            <a:off x="216150" y="0"/>
            <a:ext cx="8303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Conclusion</a:t>
            </a:r>
            <a:endParaRPr b="1" sz="2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539" name="Google Shape;539;p64"/>
          <p:cNvGraphicFramePr/>
          <p:nvPr/>
        </p:nvGraphicFramePr>
        <p:xfrm>
          <a:off x="394450" y="29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{78C77820-C77B-4E11-8997-3CE996B673CC}</a:tableStyleId>
              </a:tblPr>
              <a:tblGrid>
                <a:gridCol w="2785025"/>
                <a:gridCol w="2785025"/>
                <a:gridCol w="2785025"/>
              </a:tblGrid>
              <a:tr h="41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CHALLENGE</a:t>
                      </a:r>
                      <a:endParaRPr b="1"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COMMON IN LITERATURE</a:t>
                      </a:r>
                      <a:endParaRPr b="1"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NOVELTY</a:t>
                      </a:r>
                      <a:endParaRPr b="1"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6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Single-attack defense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Only single one of FGSM or PGD attacks used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Combined FGSM + PGD + One Pixel attacks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1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Generalization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Overfit to clean images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Focused on robust accuracy across attacks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1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Architecture limitations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Only CNNs, no global context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Used hybrid CNN + Transformer model</a:t>
                      </a:r>
                      <a:endParaRPr sz="1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522175" y="218750"/>
            <a:ext cx="79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Recap of Problem Statement </a:t>
            </a:r>
            <a:endParaRPr u="sng"/>
          </a:p>
        </p:txBody>
      </p:sp>
      <p:sp>
        <p:nvSpPr>
          <p:cNvPr id="282" name="Google Shape;282;p29"/>
          <p:cNvSpPr txBox="1"/>
          <p:nvPr/>
        </p:nvSpPr>
        <p:spPr>
          <a:xfrm>
            <a:off x="447225" y="1017725"/>
            <a:ext cx="50343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Goal </a:t>
            </a:r>
            <a:r>
              <a:rPr lang="en" sz="1500"/>
              <a:t>: </a:t>
            </a:r>
            <a:r>
              <a:rPr lang="en" sz="1500">
                <a:latin typeface="PT Sans"/>
                <a:ea typeface="PT Sans"/>
                <a:cs typeface="PT Sans"/>
                <a:sym typeface="PT Sans"/>
              </a:rPr>
              <a:t>We wanted to d</a:t>
            </a:r>
            <a:r>
              <a:rPr lang="en" sz="1500">
                <a:latin typeface="PT Sans"/>
                <a:ea typeface="PT Sans"/>
                <a:cs typeface="PT Sans"/>
                <a:sym typeface="PT Sans"/>
              </a:rPr>
              <a:t>evelop and evaluate </a:t>
            </a:r>
            <a:r>
              <a:rPr b="1" lang="en" sz="1500">
                <a:latin typeface="PT Sans"/>
                <a:ea typeface="PT Sans"/>
                <a:cs typeface="PT Sans"/>
                <a:sym typeface="PT Sans"/>
              </a:rPr>
              <a:t>robust deepfake detectors </a:t>
            </a:r>
            <a:r>
              <a:rPr lang="en" sz="1500">
                <a:latin typeface="PT Sans"/>
                <a:ea typeface="PT Sans"/>
                <a:cs typeface="PT Sans"/>
                <a:sym typeface="PT Sans"/>
              </a:rPr>
              <a:t>that can maintain accuracy even when subjected to adversarial inputs.</a:t>
            </a:r>
            <a:br>
              <a:rPr lang="en">
                <a:latin typeface="PT Sans"/>
                <a:ea typeface="PT Sans"/>
                <a:cs typeface="PT Sans"/>
                <a:sym typeface="PT Sans"/>
              </a:rPr>
            </a:br>
            <a:br>
              <a:rPr lang="en">
                <a:latin typeface="PT Sans"/>
                <a:ea typeface="PT Sans"/>
                <a:cs typeface="PT Sans"/>
                <a:sym typeface="PT Sans"/>
              </a:rPr>
            </a:br>
            <a:r>
              <a:rPr lang="en">
                <a:latin typeface="PT Sans"/>
                <a:ea typeface="PT Sans"/>
                <a:cs typeface="PT Sans"/>
                <a:sym typeface="PT Sans"/>
              </a:rPr>
              <a:t>The challenge was to balance achieving high performance on clean data while defending against attacks that leverage subtle </a:t>
            </a:r>
            <a:r>
              <a:rPr b="1" lang="en">
                <a:latin typeface="PT Sans"/>
                <a:ea typeface="PT Sans"/>
                <a:cs typeface="PT Sans"/>
                <a:sym typeface="PT Sans"/>
              </a:rPr>
              <a:t>perturbations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.</a:t>
            </a:r>
            <a:br>
              <a:rPr lang="en">
                <a:latin typeface="PT Sans"/>
                <a:ea typeface="PT Sans"/>
                <a:cs typeface="PT Sans"/>
                <a:sym typeface="PT Sans"/>
              </a:rPr>
            </a:br>
            <a:br>
              <a:rPr lang="en">
                <a:latin typeface="PT Sans"/>
                <a:ea typeface="PT Sans"/>
                <a:cs typeface="PT Sans"/>
                <a:sym typeface="PT Sans"/>
              </a:rPr>
            </a:br>
            <a:r>
              <a:rPr lang="en">
                <a:latin typeface="PT Sans"/>
                <a:ea typeface="PT Sans"/>
                <a:cs typeface="PT Sans"/>
                <a:sym typeface="PT Sans"/>
              </a:rPr>
              <a:t>The </a:t>
            </a:r>
            <a:r>
              <a:rPr b="1" lang="en">
                <a:latin typeface="PT Sans"/>
                <a:ea typeface="PT Sans"/>
                <a:cs typeface="PT Sans"/>
                <a:sym typeface="PT Sans"/>
              </a:rPr>
              <a:t>attacks 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that we worked upon are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ans"/>
              <a:buAutoNum type="arabicParenR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FGSM (Fast Gradient Sign Method)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ans"/>
              <a:buAutoNum type="arabicParenR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PGD (Projected Gradient Descent)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One Pixel Attack (told by ma’am to work upon)</a:t>
            </a:r>
            <a:br>
              <a:rPr lang="en">
                <a:latin typeface="PT Sans"/>
                <a:ea typeface="PT Sans"/>
                <a:cs typeface="PT Sans"/>
                <a:sym typeface="PT Sans"/>
              </a:rPr>
            </a:b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6475050" y="1113975"/>
            <a:ext cx="20625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84" name="Google Shape;284;p29" title="Screenshot 2025-04-16 at 11.27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850" y="134800"/>
            <a:ext cx="2976899" cy="4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462300" y="2429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Novelty in work and Conclusion</a:t>
            </a:r>
            <a:endParaRPr u="sng"/>
          </a:p>
        </p:txBody>
      </p:sp>
      <p:sp>
        <p:nvSpPr>
          <p:cNvPr id="545" name="Google Shape;545;p65"/>
          <p:cNvSpPr txBox="1"/>
          <p:nvPr/>
        </p:nvSpPr>
        <p:spPr>
          <a:xfrm>
            <a:off x="404100" y="885150"/>
            <a:ext cx="84666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/>
              <a:t>1. </a:t>
            </a: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Hybrid CNN + Transformer Model</a:t>
            </a:r>
            <a:endParaRPr b="1" sz="13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CNN captures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local texture artifacts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 of deepfakes with added Gaussian noise in the feature processing part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Transformer extracts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global semantic structure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 and encodes it.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The combination provides </a:t>
            </a: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robust feature learning</a:t>
            </a: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.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2</a:t>
            </a:r>
            <a:r>
              <a:rPr b="1" lang="en" sz="1300">
                <a:latin typeface="PT Sans"/>
                <a:ea typeface="PT Sans"/>
                <a:cs typeface="PT Sans"/>
                <a:sym typeface="PT Sans"/>
              </a:rPr>
              <a:t>. Multi-Attack Adversarial Training</a:t>
            </a:r>
            <a:endParaRPr b="1" sz="1300">
              <a:latin typeface="PT Sans"/>
              <a:ea typeface="PT Sans"/>
              <a:cs typeface="PT Sans"/>
              <a:sym typeface="PT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PT Sans"/>
              <a:buChar char="●"/>
            </a:pPr>
            <a:r>
              <a:rPr lang="en" sz="1200">
                <a:latin typeface="PT Sans"/>
                <a:ea typeface="PT Sans"/>
                <a:cs typeface="PT Sans"/>
                <a:sym typeface="PT Sans"/>
              </a:rPr>
              <a:t>Instead of FGSM alone, the model is trained on: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FGSM</a:t>
            </a:r>
            <a:endParaRPr b="1"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PGD</a:t>
            </a:r>
            <a:endParaRPr b="1" sz="1200">
              <a:latin typeface="PT Sans"/>
              <a:ea typeface="PT Sans"/>
              <a:cs typeface="PT Sans"/>
              <a:sym typeface="PT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Char char="○"/>
            </a:pPr>
            <a:r>
              <a:rPr b="1" lang="en" sz="1200">
                <a:latin typeface="PT Sans"/>
                <a:ea typeface="PT Sans"/>
                <a:cs typeface="PT Sans"/>
                <a:sym typeface="PT Sans"/>
              </a:rPr>
              <a:t>One-Pixel Attack</a:t>
            </a:r>
            <a:endParaRPr b="1" sz="12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Members</a:t>
            </a:r>
            <a:endParaRPr u="sng"/>
          </a:p>
        </p:txBody>
      </p:sp>
      <p:sp>
        <p:nvSpPr>
          <p:cNvPr id="551" name="Google Shape;551;p66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220109</a:t>
            </a:r>
            <a:endParaRPr/>
          </a:p>
        </p:txBody>
      </p:sp>
      <p:sp>
        <p:nvSpPr>
          <p:cNvPr id="552" name="Google Shape;552;p66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221201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6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210943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210581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6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Venkatesh </a:t>
            </a:r>
            <a:endParaRPr/>
          </a:p>
        </p:txBody>
      </p:sp>
      <p:sp>
        <p:nvSpPr>
          <p:cNvPr id="556" name="Google Shape;556;p66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</a:t>
            </a:r>
            <a:endParaRPr/>
          </a:p>
        </p:txBody>
      </p:sp>
      <p:sp>
        <p:nvSpPr>
          <p:cNvPr id="557" name="Google Shape;557;p66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Nikhil</a:t>
            </a:r>
            <a:endParaRPr/>
          </a:p>
        </p:txBody>
      </p:sp>
      <p:sp>
        <p:nvSpPr>
          <p:cNvPr id="558" name="Google Shape;558;p66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221095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6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No: 210935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Saugat</a:t>
            </a:r>
            <a:endParaRPr/>
          </a:p>
        </p:txBody>
      </p:sp>
      <p:sp>
        <p:nvSpPr>
          <p:cNvPr id="561" name="Google Shape;561;p66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Manasvi</a:t>
            </a:r>
            <a:endParaRPr/>
          </a:p>
        </p:txBody>
      </p:sp>
      <p:sp>
        <p:nvSpPr>
          <p:cNvPr id="562" name="Google Shape;562;p66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</a:t>
            </a:r>
            <a:endParaRPr/>
          </a:p>
        </p:txBody>
      </p:sp>
      <p:sp>
        <p:nvSpPr>
          <p:cNvPr id="563" name="Google Shape;563;p66"/>
          <p:cNvSpPr/>
          <p:nvPr/>
        </p:nvSpPr>
        <p:spPr>
          <a:xfrm>
            <a:off x="5997374" y="1414198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6"/>
          <p:cNvSpPr/>
          <p:nvPr/>
        </p:nvSpPr>
        <p:spPr>
          <a:xfrm>
            <a:off x="3345149" y="1414198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6"/>
          <p:cNvSpPr/>
          <p:nvPr/>
        </p:nvSpPr>
        <p:spPr>
          <a:xfrm>
            <a:off x="692925" y="1414198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6"/>
          <p:cNvSpPr/>
          <p:nvPr/>
        </p:nvSpPr>
        <p:spPr>
          <a:xfrm>
            <a:off x="692924" y="3159523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6"/>
          <p:cNvSpPr/>
          <p:nvPr/>
        </p:nvSpPr>
        <p:spPr>
          <a:xfrm>
            <a:off x="3381837" y="3159523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6"/>
          <p:cNvSpPr/>
          <p:nvPr/>
        </p:nvSpPr>
        <p:spPr>
          <a:xfrm>
            <a:off x="5997374" y="3110285"/>
            <a:ext cx="329184" cy="32917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713225" y="578300"/>
            <a:ext cx="46803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Acknowledgement</a:t>
            </a:r>
            <a:endParaRPr u="sng"/>
          </a:p>
        </p:txBody>
      </p:sp>
      <p:sp>
        <p:nvSpPr>
          <p:cNvPr id="574" name="Google Shape;574;p67"/>
          <p:cNvSpPr txBox="1"/>
          <p:nvPr>
            <p:ph idx="1" type="subTitle"/>
          </p:nvPr>
        </p:nvSpPr>
        <p:spPr>
          <a:xfrm>
            <a:off x="856300" y="1764975"/>
            <a:ext cx="61251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We would like to </a:t>
            </a:r>
            <a:r>
              <a:rPr b="1" lang="en" sz="2100">
                <a:latin typeface="Caveat"/>
                <a:ea typeface="Caveat"/>
                <a:cs typeface="Caveat"/>
                <a:sym typeface="Caveat"/>
              </a:rPr>
              <a:t>thank prof. Priyanka Bagade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 for giving us the 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opportunity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 to work on a project in this  Course 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CS 776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: Deep Learning for Computer Vision. </a:t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                       We are grateful to have an instructor like her and working on this project has definitely sparked a zeal in us to work on </a:t>
            </a:r>
            <a:r>
              <a:rPr b="1" lang="en" sz="2100">
                <a:latin typeface="Caveat"/>
                <a:ea typeface="Caveat"/>
                <a:cs typeface="Caveat"/>
                <a:sym typeface="Caveat"/>
              </a:rPr>
              <a:t>research </a:t>
            </a:r>
            <a:r>
              <a:rPr lang="en" sz="2100">
                <a:latin typeface="Caveat SemiBold"/>
                <a:ea typeface="Caveat SemiBold"/>
                <a:cs typeface="Caveat SemiBold"/>
                <a:sym typeface="Caveat SemiBold"/>
              </a:rPr>
              <a:t>projects in future</a:t>
            </a:r>
            <a:endParaRPr sz="21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/>
        </p:nvSpPr>
        <p:spPr>
          <a:xfrm flipH="1">
            <a:off x="1636150" y="1874000"/>
            <a:ext cx="67584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80" name="Google Shape;580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 u="sng"/>
              <a:t>Contribution</a:t>
            </a:r>
            <a:endParaRPr u="sng"/>
          </a:p>
        </p:txBody>
      </p:sp>
      <p:graphicFrame>
        <p:nvGraphicFramePr>
          <p:cNvPr id="581" name="Google Shape;581;p68"/>
          <p:cNvGraphicFramePr/>
          <p:nvPr/>
        </p:nvGraphicFramePr>
        <p:xfrm>
          <a:off x="923850" y="11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{78C77820-C77B-4E11-8997-3CE996B673CC}</a:tableStyleId>
              </a:tblPr>
              <a:tblGrid>
                <a:gridCol w="2756900"/>
                <a:gridCol w="474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Team member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         </a:t>
                      </a:r>
                      <a:r>
                        <a:rPr b="1"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Contributions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Venkatesh (16.6%)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Built baseline models, adversarial training, presentation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Sai Nikhil  (16.6%)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Experimented on adv training and autoencoders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 Vishal (16.6%) 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Built all attacks, baseline model, presentation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 Saugat (</a:t>
                      </a: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16.6</a:t>
                      </a: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%)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Built hybrid approach and inference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 </a:t>
                      </a: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Sarthak (16.6%)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Built customised hybrid architecture, inference and presentation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          </a:t>
                      </a: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Manasvi (16.6%)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Worked on vision transformers and presentation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9"/>
          <p:cNvSpPr txBox="1"/>
          <p:nvPr>
            <p:ph type="title"/>
          </p:nvPr>
        </p:nvSpPr>
        <p:spPr>
          <a:xfrm>
            <a:off x="2681125" y="1823375"/>
            <a:ext cx="48846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Lobster"/>
                <a:ea typeface="Lobster"/>
                <a:cs typeface="Lobster"/>
                <a:sym typeface="Lobster"/>
              </a:rPr>
              <a:t>  </a:t>
            </a:r>
            <a:r>
              <a:rPr lang="en" sz="6300">
                <a:latin typeface="Lobster"/>
                <a:ea typeface="Lobster"/>
                <a:cs typeface="Lobster"/>
                <a:sym typeface="Lobster"/>
              </a:rPr>
              <a:t>Thanks </a:t>
            </a:r>
            <a:r>
              <a:rPr lang="en" sz="5900">
                <a:latin typeface="Lobster"/>
                <a:ea typeface="Lobster"/>
                <a:cs typeface="Lobster"/>
                <a:sym typeface="Lobster"/>
              </a:rPr>
              <a:t>!</a:t>
            </a:r>
            <a:endParaRPr sz="59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291" name="Google Shape;291;p3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2" name="Google Shape;292;p3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3" name="Google Shape;293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0" y="43525"/>
            <a:ext cx="8885700" cy="4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pace Grotesk"/>
                <a:ea typeface="Space Grotesk"/>
                <a:cs typeface="Space Grotesk"/>
                <a:sym typeface="Space Grotesk"/>
              </a:rPr>
              <a:t>Lets peek into the dataset …</a:t>
            </a:r>
            <a:br>
              <a:rPr lang="en" sz="1400">
                <a:latin typeface="Space Grotesk"/>
                <a:ea typeface="Space Grotesk"/>
                <a:cs typeface="Space Grotesk"/>
                <a:sym typeface="Space Grotesk"/>
              </a:rPr>
            </a:br>
            <a:endParaRPr sz="1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T Sans"/>
                <a:ea typeface="PT Sans"/>
                <a:cs typeface="PT Sans"/>
                <a:sym typeface="PT Sans"/>
              </a:rPr>
              <a:t>We mainly used 2 </a:t>
            </a:r>
            <a:r>
              <a:rPr lang="en" sz="1300">
                <a:latin typeface="PT Sans"/>
                <a:ea typeface="PT Sans"/>
                <a:cs typeface="PT Sans"/>
                <a:sym typeface="PT Sans"/>
              </a:rPr>
              <a:t>datasets</a:t>
            </a:r>
            <a:r>
              <a:rPr lang="en" sz="1300">
                <a:latin typeface="PT Sans"/>
                <a:ea typeface="PT Sans"/>
                <a:cs typeface="PT Sans"/>
                <a:sym typeface="PT Sans"/>
              </a:rPr>
              <a:t> viz., CIFAKE and DFRI datasets</a:t>
            </a:r>
            <a:br>
              <a:rPr lang="en" sz="1300">
                <a:latin typeface="PT Sans"/>
                <a:ea typeface="PT Sans"/>
                <a:cs typeface="PT Sans"/>
                <a:sym typeface="PT Sans"/>
              </a:rPr>
            </a:br>
            <a:endParaRPr sz="13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REAL:</a:t>
            </a: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mapped to label 0</a:t>
            </a:r>
            <a:b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FAKE:</a:t>
            </a: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mapped to label 1</a:t>
            </a:r>
            <a:b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The full training dataset is split into training (80%) and validation (20%) sets using PyTorch's </a:t>
            </a:r>
            <a:r>
              <a:rPr lang="en">
                <a:solidFill>
                  <a:srgbClr val="188038"/>
                </a:solidFill>
                <a:latin typeface="PT Sans"/>
                <a:ea typeface="PT Sans"/>
                <a:cs typeface="PT Sans"/>
                <a:sym typeface="PT Sans"/>
              </a:rPr>
              <a:t>random_split</a:t>
            </a:r>
            <a:r>
              <a:rPr lang="en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 The test set is loaded separately. Standard image transformations are applied to resize images to 128×128 pixels and convert them to tensors.</a:t>
            </a:r>
            <a:b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0" name="Google Shape;300;p31" title="Screenshot 2025-04-16 at 11.45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13" y="3654700"/>
            <a:ext cx="8669773" cy="13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 title="Screenshot 2025-04-16 at 11.47.2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13" y="2284125"/>
            <a:ext cx="8669773" cy="12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Architecture and Results on Clean Data</a:t>
            </a:r>
            <a:endParaRPr u="sng"/>
          </a:p>
        </p:txBody>
      </p:sp>
      <p:sp>
        <p:nvSpPr>
          <p:cNvPr id="307" name="Google Shape;307;p32"/>
          <p:cNvSpPr txBox="1"/>
          <p:nvPr>
            <p:ph idx="1" type="subTitle"/>
          </p:nvPr>
        </p:nvSpPr>
        <p:spPr>
          <a:xfrm>
            <a:off x="98850" y="889600"/>
            <a:ext cx="8868900" cy="3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We have </a:t>
            </a: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 tuned</a:t>
            </a: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various baseline models to establish a benchmark </a:t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T Sans"/>
              <a:buChar char="➢"/>
            </a:pP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  </a:t>
            </a: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VGG19  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T Sans"/>
              <a:buChar char="➢"/>
            </a:pP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  Resnet</a:t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T Sans"/>
              <a:buChar char="➢"/>
            </a:pP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  Mobilenet</a:t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T Sans"/>
              <a:buChar char="➢"/>
            </a:pP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  Efficientnet</a:t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T Sans"/>
              <a:buChar char="➢"/>
            </a:pPr>
            <a:r>
              <a:rPr lang="en" sz="2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  Finally we have our Robust hybrid Model</a:t>
            </a:r>
            <a:endParaRPr sz="2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BASELINE MODEL - I (VGG-19)</a:t>
            </a:r>
            <a:endParaRPr u="sng"/>
          </a:p>
        </p:txBody>
      </p:sp>
      <p:sp>
        <p:nvSpPr>
          <p:cNvPr id="313" name="Google Shape;313;p33"/>
          <p:cNvSpPr txBox="1"/>
          <p:nvPr>
            <p:ph idx="1" type="subTitle"/>
          </p:nvPr>
        </p:nvSpPr>
        <p:spPr>
          <a:xfrm>
            <a:off x="0" y="818075"/>
            <a:ext cx="4395000" cy="3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arenR"/>
            </a:pPr>
            <a:r>
              <a:rPr b="1" lang="en" sz="105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Transformations</a:t>
            </a:r>
            <a:r>
              <a:rPr lang="en" sz="105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(accuracy on clean – 94.06 % ) 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Char char="○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Resize to 224×224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Char char="○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Normalize with ImageNet mean/std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arenR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" sz="105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Model Architecture</a:t>
            </a:r>
            <a:endParaRPr b="1" sz="1050" u="sng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Base model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Pre‑trained VGG‑19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Char char="●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Replace final classifier → 2‑way linear layer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Char char="●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Trainable parameters: ≈ 20 M</a:t>
            </a:r>
            <a:endParaRPr sz="3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60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T Sans"/>
              <a:buChar char="●"/>
            </a:pPr>
            <a:r>
              <a:t/>
            </a:r>
            <a:endParaRPr sz="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arenR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" sz="105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Training Setup</a:t>
            </a:r>
            <a:endParaRPr b="1" sz="1050" u="sng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Optimizer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Adam (lr = 1 × 10⁻⁴)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Loss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Cross‑Entropy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Batch size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32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Epochs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5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arenR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" sz="1050" u="sng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Adversarial Training &amp; Attacks</a:t>
            </a:r>
            <a:endParaRPr b="1" sz="1050" u="sng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Attacks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eriod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FGSM (ε = 0.05)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eriod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PGD (ε = 0.03, α = 0.01, 7 steps)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Regimes</a:t>
            </a: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eriod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Baseline: train on clean images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PT Sans"/>
              <a:buAutoNum type="arabicPeriod"/>
            </a:pPr>
            <a:r>
              <a:rPr lang="en" sz="105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Robust: trained using PGD adversarial examples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4395000" y="783275"/>
            <a:ext cx="46737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15" name="Google Shape;315;p33" title="vgg19_updated_test_perform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425" y="889600"/>
            <a:ext cx="4133150" cy="21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 title="vgg19_loss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425" y="2789475"/>
            <a:ext cx="4077900" cy="21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170725" y="125800"/>
            <a:ext cx="87252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BASELINE MODEL - II (Efficient-net)</a:t>
            </a:r>
            <a:endParaRPr u="sng"/>
          </a:p>
        </p:txBody>
      </p:sp>
      <p:sp>
        <p:nvSpPr>
          <p:cNvPr id="322" name="Google Shape;322;p34"/>
          <p:cNvSpPr txBox="1"/>
          <p:nvPr>
            <p:ph idx="1" type="subTitle"/>
          </p:nvPr>
        </p:nvSpPr>
        <p:spPr>
          <a:xfrm>
            <a:off x="0" y="818075"/>
            <a:ext cx="43950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We have Synthetic CIFAR‑like images (32×32 RGB), binary classification.Accuracy – (93.3%) and (42.9%) on FGSM </a:t>
            </a:r>
            <a:b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Model Architecture &amp; Training</a:t>
            </a:r>
            <a:b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Backbone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EfficientNetB0 (pre‑trained on ImageNet)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Head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Custom binary classification layers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Transfer Learning Phase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Freeze EfficientNet base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Train classification head for 20 epochs (Adam 1e‑3, BinaryCrossentropy)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Fine‑Tuning Phase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Unfreeze entire network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●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Continue training for 10 epochs (Adam 1e‑5, early stopping)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Adversarial Attacks</a:t>
            </a:r>
            <a:endParaRPr b="1"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FGSM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(Fast Gradient Sign Method)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Single-step gradient attack, ε = 0.03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PGD</a:t>
            </a: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(Projected Gradient Descent)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ans"/>
              <a:buChar char="○"/>
            </a:pPr>
            <a:r>
              <a:rPr lang="en" sz="11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Multi-step attack ( 40 iterations, step α = ε/10), ε = 0.03</a:t>
            </a:r>
            <a:endParaRPr sz="11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4395000" y="748450"/>
            <a:ext cx="46737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AACACccAccACaa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24" name="Google Shape;324;p34" title="Screenshot 2025-04-18 at 11.14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325" y="818075"/>
            <a:ext cx="4551800" cy="17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 title="Screenshot 2025-04-18 at 11.19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650" y="2644900"/>
            <a:ext cx="4501149" cy="23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